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9" r:id="rId2"/>
    <p:sldId id="262" r:id="rId3"/>
    <p:sldId id="261" r:id="rId4"/>
    <p:sldId id="263" r:id="rId5"/>
    <p:sldId id="264" r:id="rId6"/>
    <p:sldId id="265" r:id="rId7"/>
    <p:sldId id="266" r:id="rId8"/>
    <p:sldId id="267" r:id="rId9"/>
    <p:sldId id="268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10101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E229-1D09-4A54-BF66-F527F3C0904D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088-B48B-4B93-B810-DD801F0F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48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prism/>
      </p:transition>
    </mc:Choice>
    <mc:Fallback>
      <p:transition spd="slow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E229-1D09-4A54-BF66-F527F3C0904D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088-B48B-4B93-B810-DD801F0F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83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prism/>
      </p:transition>
    </mc:Choice>
    <mc:Fallback>
      <p:transition spd="slow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E229-1D09-4A54-BF66-F527F3C0904D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088-B48B-4B93-B810-DD801F0F76F6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835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prism/>
      </p:transition>
    </mc:Choice>
    <mc:Fallback>
      <p:transition spd="slow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E229-1D09-4A54-BF66-F527F3C0904D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088-B48B-4B93-B810-DD801F0F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623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prism/>
      </p:transition>
    </mc:Choice>
    <mc:Fallback>
      <p:transition spd="slow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E229-1D09-4A54-BF66-F527F3C0904D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088-B48B-4B93-B810-DD801F0F76F6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3294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prism/>
      </p:transition>
    </mc:Choice>
    <mc:Fallback>
      <p:transition spd="slow" advTm="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E229-1D09-4A54-BF66-F527F3C0904D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088-B48B-4B93-B810-DD801F0F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474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prism/>
      </p:transition>
    </mc:Choice>
    <mc:Fallback>
      <p:transition spd="slow" advTm="5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E229-1D09-4A54-BF66-F527F3C0904D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088-B48B-4B93-B810-DD801F0F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337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prism/>
      </p:transition>
    </mc:Choice>
    <mc:Fallback>
      <p:transition spd="slow" advTm="5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E229-1D09-4A54-BF66-F527F3C0904D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088-B48B-4B93-B810-DD801F0F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356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prism/>
      </p:transition>
    </mc:Choice>
    <mc:Fallback>
      <p:transition spd="slow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E229-1D09-4A54-BF66-F527F3C0904D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088-B48B-4B93-B810-DD801F0F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304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prism/>
      </p:transition>
    </mc:Choice>
    <mc:Fallback>
      <p:transition spd="slow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E229-1D09-4A54-BF66-F527F3C0904D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088-B48B-4B93-B810-DD801F0F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90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prism/>
      </p:transition>
    </mc:Choice>
    <mc:Fallback>
      <p:transition spd="slow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E229-1D09-4A54-BF66-F527F3C0904D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088-B48B-4B93-B810-DD801F0F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727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prism/>
      </p:transition>
    </mc:Choice>
    <mc:Fallback>
      <p:transition spd="slow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E229-1D09-4A54-BF66-F527F3C0904D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088-B48B-4B93-B810-DD801F0F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46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prism/>
      </p:transition>
    </mc:Choice>
    <mc:Fallback>
      <p:transition spd="slow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E229-1D09-4A54-BF66-F527F3C0904D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088-B48B-4B93-B810-DD801F0F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72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prism/>
      </p:transition>
    </mc:Choice>
    <mc:Fallback>
      <p:transition spd="slow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E229-1D09-4A54-BF66-F527F3C0904D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088-B48B-4B93-B810-DD801F0F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647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prism/>
      </p:transition>
    </mc:Choice>
    <mc:Fallback>
      <p:transition spd="slow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E229-1D09-4A54-BF66-F527F3C0904D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088-B48B-4B93-B810-DD801F0F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633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prism/>
      </p:transition>
    </mc:Choice>
    <mc:Fallback>
      <p:transition spd="slow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E229-1D09-4A54-BF66-F527F3C0904D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088-B48B-4B93-B810-DD801F0F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709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>
        <p14:prism/>
      </p:transition>
    </mc:Choice>
    <mc:Fallback>
      <p:transition spd="slow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0E229-1D09-4A54-BF66-F527F3C0904D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63B5088-B48B-4B93-B810-DD801F0F76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257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</p:sldLayoutIdLst>
  <mc:AlternateContent xmlns:mc="http://schemas.openxmlformats.org/markup-compatibility/2006">
    <mc:Choice xmlns:p14="http://schemas.microsoft.com/office/powerpoint/2010/main" Requires="p14">
      <p:transition spd="slow" p14:dur="2000" advTm="5000">
        <p14:prism/>
      </p:transition>
    </mc:Choice>
    <mc:Fallback>
      <p:transition spd="slow" advTm="5000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717722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ixnio.com/flora-plants/flowers/iris-pictures/iris-beautiful-purple-flower" TargetMode="Externa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k.wikipedia.org/wiki/%D0%9F%D0%B5%D1%80%D1%83%D0%BD%D0%B8%D0%BA%D0%B8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2060-6B0D-1DB3-496B-D5911EBE2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464" y="219457"/>
            <a:ext cx="9656064" cy="850392"/>
          </a:xfrm>
        </p:spPr>
        <p:txBody>
          <a:bodyPr/>
          <a:lstStyle/>
          <a:p>
            <a:r>
              <a:rPr lang="en-IN" sz="4000" b="1" dirty="0">
                <a:solidFill>
                  <a:srgbClr val="FFFF00"/>
                </a:solidFill>
                <a:latin typeface="Arial Black" panose="020B0A04020102020204" pitchFamily="34" charset="0"/>
              </a:rPr>
              <a:t>   IRIS FLOWER CLASSIFICATION </a:t>
            </a:r>
          </a:p>
        </p:txBody>
      </p:sp>
      <p:pic>
        <p:nvPicPr>
          <p:cNvPr id="7" name="Picture 6" descr="Purple flowers with green leaves">
            <a:extLst>
              <a:ext uri="{FF2B5EF4-FFF2-40B4-BE49-F238E27FC236}">
                <a16:creationId xmlns:a16="http://schemas.microsoft.com/office/drawing/2014/main" id="{1395605D-8985-637A-34C6-0551FF751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409" y="1069849"/>
            <a:ext cx="3995591" cy="3323842"/>
          </a:xfrm>
          <a:prstGeom prst="ellipse">
            <a:avLst/>
          </a:prstGeom>
          <a:ln w="63500" cap="rnd">
            <a:solidFill>
              <a:schemeClr val="tx2">
                <a:lumMod val="1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CAACDD06-DB1F-4B40-BDC3-9FE7BC0D6A4F}"/>
              </a:ext>
            </a:extLst>
          </p:cNvPr>
          <p:cNvSpPr/>
          <p:nvPr/>
        </p:nvSpPr>
        <p:spPr>
          <a:xfrm>
            <a:off x="534924" y="1069850"/>
            <a:ext cx="8526780" cy="5568693"/>
          </a:xfrm>
          <a:prstGeom prst="flowChartTerminator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2">
                <a:lumMod val="75000"/>
              </a:schemeClr>
            </a:solidFill>
          </a:ln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latin typeface="Arial Black" panose="020B0A04020102020204" pitchFamily="34" charset="0"/>
              </a:rPr>
              <a:t>Name : Sravanthi Komanduri </a:t>
            </a:r>
          </a:p>
          <a:p>
            <a:r>
              <a:rPr lang="en-US" sz="2800" b="1" dirty="0">
                <a:latin typeface="Arial Black" panose="020B0A04020102020204" pitchFamily="34" charset="0"/>
              </a:rPr>
              <a:t>Student ID : CA/SE3/4442</a:t>
            </a:r>
          </a:p>
          <a:p>
            <a:r>
              <a:rPr lang="en-US" sz="2800" b="1" dirty="0">
                <a:latin typeface="Arial Black" panose="020B0A04020102020204" pitchFamily="34" charset="0"/>
              </a:rPr>
              <a:t>Company : Code Alpha</a:t>
            </a:r>
          </a:p>
          <a:p>
            <a:r>
              <a:rPr lang="en-US" sz="2800" b="1" dirty="0">
                <a:latin typeface="Arial Black" panose="020B0A04020102020204" pitchFamily="34" charset="0"/>
              </a:rPr>
              <a:t>Domain: Data Science </a:t>
            </a:r>
          </a:p>
          <a:p>
            <a:r>
              <a:rPr lang="en-US" sz="2800" b="1" dirty="0">
                <a:latin typeface="Arial Black" panose="020B0A04020102020204" pitchFamily="34" charset="0"/>
              </a:rPr>
              <a:t>Duration : 25</a:t>
            </a:r>
            <a:r>
              <a:rPr lang="en-US" sz="2800" b="1" baseline="30000" dirty="0">
                <a:latin typeface="Arial Black" panose="020B0A04020102020204" pitchFamily="34" charset="0"/>
              </a:rPr>
              <a:t>th</a:t>
            </a:r>
            <a:r>
              <a:rPr lang="en-US" sz="2800" b="1" dirty="0">
                <a:latin typeface="Arial Black" panose="020B0A04020102020204" pitchFamily="34" charset="0"/>
              </a:rPr>
              <a:t> Sep 25 - 25</a:t>
            </a:r>
            <a:r>
              <a:rPr lang="en-US" sz="2800" b="1" baseline="30000" dirty="0">
                <a:latin typeface="Arial Black" panose="020B0A04020102020204" pitchFamily="34" charset="0"/>
              </a:rPr>
              <a:t>th</a:t>
            </a:r>
            <a:r>
              <a:rPr lang="en-US" sz="2800" b="1" dirty="0">
                <a:latin typeface="Arial Black" panose="020B0A04020102020204" pitchFamily="34" charset="0"/>
              </a:rPr>
              <a:t> Dec 25</a:t>
            </a:r>
            <a:endParaRPr lang="en-IN" sz="2800" b="1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80AB3-E0F1-745C-7619-CA65067D3B5B}"/>
              </a:ext>
            </a:extLst>
          </p:cNvPr>
          <p:cNvSpPr txBox="1"/>
          <p:nvPr/>
        </p:nvSpPr>
        <p:spPr>
          <a:xfrm>
            <a:off x="9436608" y="6510528"/>
            <a:ext cx="275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@SravanthiKomanduri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3592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8C41BF-FB48-271B-A37A-4CCC4CE8BD01}"/>
              </a:ext>
            </a:extLst>
          </p:cNvPr>
          <p:cNvSpPr/>
          <p:nvPr/>
        </p:nvSpPr>
        <p:spPr>
          <a:xfrm>
            <a:off x="3775906" y="1005840"/>
            <a:ext cx="3977640" cy="9144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THANK YOU</a:t>
            </a:r>
            <a:endParaRPr lang="en-IN" sz="2800" b="1" dirty="0">
              <a:ln w="0"/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70B90-4A06-0D2B-BE5F-3F9E37C1B5EA}"/>
              </a:ext>
            </a:extLst>
          </p:cNvPr>
          <p:cNvSpPr txBox="1"/>
          <p:nvPr/>
        </p:nvSpPr>
        <p:spPr>
          <a:xfrm>
            <a:off x="3474720" y="5941814"/>
            <a:ext cx="440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 sravanthikomanduri21gmail.com</a:t>
            </a:r>
            <a:endParaRPr lang="en-IN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Circle: Hollow 3">
            <a:extLst>
              <a:ext uri="{FF2B5EF4-FFF2-40B4-BE49-F238E27FC236}">
                <a16:creationId xmlns:a16="http://schemas.microsoft.com/office/drawing/2014/main" id="{01E5CBBB-4990-E00E-8169-78302AEC208E}"/>
              </a:ext>
            </a:extLst>
          </p:cNvPr>
          <p:cNvSpPr/>
          <p:nvPr/>
        </p:nvSpPr>
        <p:spPr>
          <a:xfrm>
            <a:off x="3931920" y="2368296"/>
            <a:ext cx="3312414" cy="2432304"/>
          </a:xfrm>
          <a:prstGeom prst="donu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Arial Black" panose="020B0A04020102020204" pitchFamily="34" charset="0"/>
              </a:rPr>
              <a:t>STAY  CONNECTED</a:t>
            </a:r>
            <a:endParaRPr lang="en-IN" sz="2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A5D773-8963-DCBB-E35B-C8D092248121}"/>
              </a:ext>
            </a:extLst>
          </p:cNvPr>
          <p:cNvSpPr/>
          <p:nvPr/>
        </p:nvSpPr>
        <p:spPr>
          <a:xfrm>
            <a:off x="1200912" y="0"/>
            <a:ext cx="8632723" cy="6858000"/>
          </a:xfrm>
          <a:prstGeom prst="rect">
            <a:avLst/>
          </a:prstGeom>
          <a:blipFill dpi="0"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70C0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73A23-1F69-5E94-BDD0-B4FBE585B3B5}"/>
              </a:ext>
            </a:extLst>
          </p:cNvPr>
          <p:cNvSpPr txBox="1"/>
          <p:nvPr/>
        </p:nvSpPr>
        <p:spPr>
          <a:xfrm>
            <a:off x="9674942" y="6508955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@SravanthiKomanduri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5445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BADA7-9759-1301-70A0-320F51A78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5" y="290703"/>
            <a:ext cx="4279392" cy="569976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rgbClr val="FFFF00"/>
                </a:solidFill>
                <a:latin typeface="Arial Black" panose="020B0A04020102020204" pitchFamily="34" charset="0"/>
              </a:rPr>
              <a:t>INTRODUCTION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12" name="Content Placeholder 11" descr="A blue flower with green leaves&#10;&#10;AI-generated content may be incorrect.">
            <a:extLst>
              <a:ext uri="{FF2B5EF4-FFF2-40B4-BE49-F238E27FC236}">
                <a16:creationId xmlns:a16="http://schemas.microsoft.com/office/drawing/2014/main" id="{C9F79459-6F89-AA48-43C0-D2CA13285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59368" y="1698593"/>
            <a:ext cx="3264408" cy="42450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00206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9C97F5-FE6A-9F61-26DC-E6E8EFB4A8A3}"/>
              </a:ext>
            </a:extLst>
          </p:cNvPr>
          <p:cNvSpPr/>
          <p:nvPr/>
        </p:nvSpPr>
        <p:spPr>
          <a:xfrm>
            <a:off x="0" y="729734"/>
            <a:ext cx="9277349" cy="5943600"/>
          </a:xfrm>
          <a:prstGeom prst="roundRect">
            <a:avLst/>
          </a:prstGeom>
          <a:blipFill dpi="0" rotWithShape="1"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  <a:effectLst>
            <a:outerShdw blurRad="63500" dist="38100" dir="5400000" rotWithShape="0">
              <a:srgbClr val="000000">
                <a:alpha val="45000"/>
              </a:srgbClr>
            </a:outerShdw>
            <a:softEdge rad="63500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The Iris flower Classification Model is a Supervised learning project that predicts iris species using petal and sepal measurements </a:t>
            </a:r>
            <a:b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</a:b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The dataset contains 150 samples of iris flower divided equally among three species </a:t>
            </a:r>
            <a:b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</a:b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Iris </a:t>
            </a:r>
            <a:r>
              <a:rPr lang="en-IN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setosa</a:t>
            </a: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 , Iris Versicolor and Iris Virginica </a:t>
            </a:r>
            <a:b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</a:b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Each sample includes four features that  describe   the physical dimensions of the flower </a:t>
            </a:r>
            <a:b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</a:b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Sepal Length </a:t>
            </a:r>
            <a:b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</a:b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Sepal Width</a:t>
            </a:r>
            <a:b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</a:b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Petal Length </a:t>
            </a:r>
            <a:b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</a:b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Petal Width</a:t>
            </a:r>
            <a:b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</a:b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These measurements are used  to classify the flower into their respective species</a:t>
            </a:r>
            <a:b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</a:br>
            <a:endParaRPr lang="en-IN" sz="2000" b="1" dirty="0">
              <a:latin typeface="Arial Black" panose="020B0A04020102020204" pitchFamily="34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8B3B3C-4D04-98B8-E464-DECB82043A6F}"/>
              </a:ext>
            </a:extLst>
          </p:cNvPr>
          <p:cNvSpPr txBox="1"/>
          <p:nvPr/>
        </p:nvSpPr>
        <p:spPr>
          <a:xfrm>
            <a:off x="9564624" y="6488668"/>
            <a:ext cx="270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@SravanthiKomanduri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8348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55AB-D3BD-6F65-57F2-34CB984F0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333375"/>
            <a:ext cx="5648325" cy="70485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FF00"/>
                </a:solidFill>
                <a:latin typeface="Arial Black" panose="020B0A04020102020204" pitchFamily="34" charset="0"/>
              </a:rPr>
              <a:t>PROJECT OBJECTIVE </a:t>
            </a:r>
            <a:br>
              <a:rPr lang="en-IN" sz="2800" b="1" dirty="0">
                <a:solidFill>
                  <a:srgbClr val="92D050"/>
                </a:solidFill>
                <a:latin typeface="Arial Black" panose="020B0A04020102020204" pitchFamily="34" charset="0"/>
              </a:rPr>
            </a:br>
            <a:endParaRPr lang="en-IN" sz="2800" b="1" dirty="0">
              <a:solidFill>
                <a:srgbClr val="92D050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Content Placeholder 4" descr="A close-up of a purple flower&#10;&#10;AI-generated content may be incorrect.">
            <a:extLst>
              <a:ext uri="{FF2B5EF4-FFF2-40B4-BE49-F238E27FC236}">
                <a16:creationId xmlns:a16="http://schemas.microsoft.com/office/drawing/2014/main" id="{BEED8283-21C3-2E78-77C7-3743C3723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4475" y="118872"/>
            <a:ext cx="2956759" cy="26334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03FA9CE6-FDDF-24BC-A434-9B7353D676A0}"/>
              </a:ext>
            </a:extLst>
          </p:cNvPr>
          <p:cNvSpPr/>
          <p:nvPr/>
        </p:nvSpPr>
        <p:spPr>
          <a:xfrm>
            <a:off x="265177" y="118872"/>
            <a:ext cx="8686800" cy="6217920"/>
          </a:xfrm>
          <a:prstGeom prst="round2DiagRect">
            <a:avLst>
              <a:gd name="adj1" fmla="val 16667"/>
              <a:gd name="adj2" fmla="val 0"/>
            </a:avLst>
          </a:prstGeom>
          <a:blipFill dpi="0" rotWithShape="1"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Train a machine learning model to classify the species based on these measurements </a:t>
            </a:r>
          </a:p>
          <a:p>
            <a:pPr algn="just"/>
            <a:endParaRPr lang="en-IN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Evaluate the model ‘s Accuracy Performance using test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85F2D9-D86E-F433-137D-B502B10909B9}"/>
              </a:ext>
            </a:extLst>
          </p:cNvPr>
          <p:cNvSpPr txBox="1"/>
          <p:nvPr/>
        </p:nvSpPr>
        <p:spPr>
          <a:xfrm>
            <a:off x="9628632" y="6455664"/>
            <a:ext cx="267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@SravanthiKomanduri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200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63F66-9AEF-B7FD-DEFD-A30FEA486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320"/>
            <a:ext cx="5742432" cy="914400"/>
          </a:xfrm>
        </p:spPr>
        <p:txBody>
          <a:bodyPr>
            <a:no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   </a:t>
            </a:r>
            <a:r>
              <a:rPr lang="en-IN" sz="3200" dirty="0">
                <a:solidFill>
                  <a:srgbClr val="FFFF00"/>
                </a:solidFill>
                <a:latin typeface="Arial Black" panose="020B0A04020102020204" pitchFamily="34" charset="0"/>
              </a:rPr>
              <a:t>DATASET DETAILS </a:t>
            </a:r>
          </a:p>
        </p:txBody>
      </p:sp>
      <p:pic>
        <p:nvPicPr>
          <p:cNvPr id="6" name="Content Placeholder 5" descr="A close-up of a flower&#10;&#10;AI-generated content may be incorrect.">
            <a:extLst>
              <a:ext uri="{FF2B5EF4-FFF2-40B4-BE49-F238E27FC236}">
                <a16:creationId xmlns:a16="http://schemas.microsoft.com/office/drawing/2014/main" id="{6BCB488B-5FD8-8774-854C-B00F1EB93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1453896"/>
            <a:ext cx="4398392" cy="3694175"/>
          </a:xfrm>
          <a:prstGeom prst="roundRect">
            <a:avLst>
              <a:gd name="adj" fmla="val 11111"/>
            </a:avLst>
          </a:prstGeom>
          <a:ln w="190500" cap="rnd">
            <a:solidFill>
              <a:schemeClr val="tx2">
                <a:lumMod val="10000"/>
              </a:schemeClr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0D163B-A375-029C-6E6E-572CE22D77FF}"/>
              </a:ext>
            </a:extLst>
          </p:cNvPr>
          <p:cNvSpPr/>
          <p:nvPr/>
        </p:nvSpPr>
        <p:spPr>
          <a:xfrm>
            <a:off x="4767072" y="-713232"/>
            <a:ext cx="7424928" cy="7653528"/>
          </a:xfrm>
          <a:prstGeom prst="roundRect">
            <a:avLst/>
          </a:prstGeom>
          <a:blipFill dpi="0"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63500" dist="38100" dir="5400000" rotWithShape="0">
              <a:srgbClr val="000000">
                <a:alpha val="45000"/>
              </a:srgbClr>
            </a:outerShdw>
            <a:softEdge rad="63500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DATASET NAME : IRIS FLOWER DATASET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TOTAL SAMPLES : 150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CLASSES : SETOSA ,VERSICOLOR ,VIRGINICA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SOURCE : KAGGLE DATASET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400" b="1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342900" indent="-342900" algn="ctr">
              <a:buAutoNum type="arabicPeriod"/>
            </a:pPr>
            <a:endParaRPr lang="en-IN" sz="2400" b="1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ctr"/>
            <a:r>
              <a:rPr lang="en-IN" sz="24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EACH SAMPLE HAS 4 NUMERICAL FEATURES DESCRIBING FLOWER DIMENSIONS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C3085-4BBF-6197-85EC-DBB21678928D}"/>
              </a:ext>
            </a:extLst>
          </p:cNvPr>
          <p:cNvSpPr txBox="1"/>
          <p:nvPr/>
        </p:nvSpPr>
        <p:spPr>
          <a:xfrm>
            <a:off x="9500616" y="6432563"/>
            <a:ext cx="256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@SravanthiKomanduri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5011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112E7-F018-5E59-2F9A-2A1AFA06B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35687"/>
            <a:ext cx="4892040" cy="640080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  <a:latin typeface="Arial Black" panose="020B0A04020102020204" pitchFamily="34" charset="0"/>
              </a:rPr>
              <a:t>PROJECT STEPS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8526B6C9-4F1A-6868-B781-A21BF26F3EF6}"/>
              </a:ext>
            </a:extLst>
          </p:cNvPr>
          <p:cNvSpPr/>
          <p:nvPr/>
        </p:nvSpPr>
        <p:spPr>
          <a:xfrm>
            <a:off x="299885" y="1139346"/>
            <a:ext cx="2734389" cy="2320244"/>
          </a:xfrm>
          <a:prstGeom prst="flowChartConnector">
            <a:avLst/>
          </a:prstGeom>
          <a:blipFill dpi="0"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rial Black" panose="020B0A04020102020204" pitchFamily="34" charset="0"/>
              </a:rPr>
              <a:t>1.</a:t>
            </a:r>
            <a:r>
              <a:rPr lang="en-IN" b="1" dirty="0">
                <a:latin typeface="Arial Black" panose="020B0A04020102020204" pitchFamily="34" charset="0"/>
                <a:ea typeface="Cambria" panose="02040503050406030204" pitchFamily="18" charset="0"/>
              </a:rPr>
              <a:t>Load and explore the IRIS Dataset 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47211029-F268-5959-8FFB-60D4AA6AF71C}"/>
              </a:ext>
            </a:extLst>
          </p:cNvPr>
          <p:cNvSpPr/>
          <p:nvPr/>
        </p:nvSpPr>
        <p:spPr>
          <a:xfrm>
            <a:off x="3677318" y="1012714"/>
            <a:ext cx="2871865" cy="2416286"/>
          </a:xfrm>
          <a:prstGeom prst="flowChartConnector">
            <a:avLst/>
          </a:prstGeom>
          <a:blipFill dpi="0"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rial Black" panose="020B0A04020102020204" pitchFamily="34" charset="0"/>
              </a:rPr>
              <a:t>2</a:t>
            </a:r>
            <a:r>
              <a:rPr lang="en-IN" b="1" dirty="0">
                <a:latin typeface="Arial Black" panose="020B0A04020102020204" pitchFamily="34" charset="0"/>
                <a:ea typeface="Cambria" panose="02040503050406030204" pitchFamily="18" charset="0"/>
              </a:rPr>
              <a:t>.Split the data into training and test sets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8CFDBCED-8666-F2E6-9E03-1FA250831C32}"/>
              </a:ext>
            </a:extLst>
          </p:cNvPr>
          <p:cNvSpPr/>
          <p:nvPr/>
        </p:nvSpPr>
        <p:spPr>
          <a:xfrm>
            <a:off x="3924613" y="3885389"/>
            <a:ext cx="2853336" cy="2508463"/>
          </a:xfrm>
          <a:prstGeom prst="flowChartConnector">
            <a:avLst/>
          </a:prstGeom>
          <a:blipFill dpi="0"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rial Black" panose="020B0A04020102020204" pitchFamily="34" charset="0"/>
                <a:ea typeface="Cambria" panose="02040503050406030204" pitchFamily="18" charset="0"/>
              </a:rPr>
              <a:t>5. Predict and Evaluate Results 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FACC1082-3639-6FED-A2F2-4F836B326048}"/>
              </a:ext>
            </a:extLst>
          </p:cNvPr>
          <p:cNvSpPr/>
          <p:nvPr/>
        </p:nvSpPr>
        <p:spPr>
          <a:xfrm>
            <a:off x="218559" y="4030173"/>
            <a:ext cx="2897043" cy="2320244"/>
          </a:xfrm>
          <a:prstGeom prst="flowChartConnector">
            <a:avLst/>
          </a:prstGeom>
          <a:blipFill dpi="0"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rial Black" panose="020B0A04020102020204" pitchFamily="34" charset="0"/>
                <a:ea typeface="Cambria" panose="02040503050406030204" pitchFamily="18" charset="0"/>
              </a:rPr>
              <a:t>6.Visualize Confusion matrix and scatter plots 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3062801-4CB9-364A-3EAE-74DE8AB1C2F9}"/>
              </a:ext>
            </a:extLst>
          </p:cNvPr>
          <p:cNvSpPr/>
          <p:nvPr/>
        </p:nvSpPr>
        <p:spPr>
          <a:xfrm>
            <a:off x="7251729" y="965924"/>
            <a:ext cx="2853336" cy="2421594"/>
          </a:xfrm>
          <a:prstGeom prst="flowChartConnector">
            <a:avLst/>
          </a:prstGeom>
          <a:blipFill dpi="0"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rial Black" panose="020B0A04020102020204" pitchFamily="34" charset="0"/>
                <a:ea typeface="Cambria" panose="02040503050406030204" pitchFamily="18" charset="0"/>
              </a:rPr>
              <a:t>3.Scale features for better performance 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FA7AFB2-3DD2-C3F0-9583-767A1D312333}"/>
              </a:ext>
            </a:extLst>
          </p:cNvPr>
          <p:cNvSpPr/>
          <p:nvPr/>
        </p:nvSpPr>
        <p:spPr>
          <a:xfrm>
            <a:off x="7463792" y="3928824"/>
            <a:ext cx="2853336" cy="2421594"/>
          </a:xfrm>
          <a:prstGeom prst="flowChartConnector">
            <a:avLst/>
          </a:prstGeom>
          <a:blipFill dpi="0"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rial Black" panose="020B0A04020102020204" pitchFamily="34" charset="0"/>
              </a:rPr>
              <a:t>4</a:t>
            </a:r>
            <a:r>
              <a:rPr lang="en-IN" b="1" dirty="0">
                <a:latin typeface="Arial Black" panose="020B0A04020102020204" pitchFamily="34" charset="0"/>
                <a:ea typeface="Cambria" panose="02040503050406030204" pitchFamily="18" charset="0"/>
              </a:rPr>
              <a:t>.Train K- Nearest Neighbours (KNN) Classifier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7F884E2-72DF-E1D4-917E-8A68152868C8}"/>
              </a:ext>
            </a:extLst>
          </p:cNvPr>
          <p:cNvSpPr/>
          <p:nvPr/>
        </p:nvSpPr>
        <p:spPr>
          <a:xfrm>
            <a:off x="3001675" y="1901710"/>
            <a:ext cx="675643" cy="484632"/>
          </a:xfrm>
          <a:prstGeom prst="rightArrow">
            <a:avLst>
              <a:gd name="adj1" fmla="val 46226"/>
              <a:gd name="adj2" fmla="val 5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>
                <a:solidFill>
                  <a:schemeClr val="bg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48B199F-DD8C-4451-62D9-1867E643E5F1}"/>
              </a:ext>
            </a:extLst>
          </p:cNvPr>
          <p:cNvSpPr/>
          <p:nvPr/>
        </p:nvSpPr>
        <p:spPr>
          <a:xfrm>
            <a:off x="8487780" y="3387518"/>
            <a:ext cx="484632" cy="588095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952DA056-19C3-3517-E328-BBC1DE2EAF89}"/>
              </a:ext>
            </a:extLst>
          </p:cNvPr>
          <p:cNvSpPr/>
          <p:nvPr/>
        </p:nvSpPr>
        <p:spPr>
          <a:xfrm>
            <a:off x="6738806" y="4897305"/>
            <a:ext cx="724986" cy="484632"/>
          </a:xfrm>
          <a:prstGeom prst="lef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472066DE-113E-B464-27B2-1969A949A516}"/>
              </a:ext>
            </a:extLst>
          </p:cNvPr>
          <p:cNvSpPr/>
          <p:nvPr/>
        </p:nvSpPr>
        <p:spPr>
          <a:xfrm>
            <a:off x="3071895" y="4843533"/>
            <a:ext cx="777746" cy="484632"/>
          </a:xfrm>
          <a:prstGeom prst="lef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4765A13-D5BD-5675-23C5-0EA0B0C5347A}"/>
              </a:ext>
            </a:extLst>
          </p:cNvPr>
          <p:cNvSpPr/>
          <p:nvPr/>
        </p:nvSpPr>
        <p:spPr>
          <a:xfrm>
            <a:off x="6576086" y="2057152"/>
            <a:ext cx="675643" cy="484632"/>
          </a:xfrm>
          <a:prstGeom prst="rightArrow">
            <a:avLst>
              <a:gd name="adj1" fmla="val 46226"/>
              <a:gd name="adj2" fmla="val 5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>
                <a:solidFill>
                  <a:schemeClr val="bg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85EEE7-95E5-5322-7FAE-D7FE1C7CFB04}"/>
              </a:ext>
            </a:extLst>
          </p:cNvPr>
          <p:cNvSpPr txBox="1"/>
          <p:nvPr/>
        </p:nvSpPr>
        <p:spPr>
          <a:xfrm>
            <a:off x="9729216" y="6440575"/>
            <a:ext cx="267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@SravanthiKomanduri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103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659F4-E021-540E-565B-82FE8F3E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22" y="213843"/>
            <a:ext cx="10112586" cy="87429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Model Used : K-Nearest </a:t>
            </a:r>
            <a:r>
              <a:rPr lang="en-U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Neighbour</a:t>
            </a:r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 (KNN)</a:t>
            </a:r>
            <a:endParaRPr lang="en-IN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18" name="Content Placeholder 17" descr="Purple flowers with green leaves&#10;&#10;AI-generated content may be incorrect.">
            <a:extLst>
              <a:ext uri="{FF2B5EF4-FFF2-40B4-BE49-F238E27FC236}">
                <a16:creationId xmlns:a16="http://schemas.microsoft.com/office/drawing/2014/main" id="{7A287A22-B154-C711-BEDE-3CB4D44FE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2192"/>
            <a:ext cx="4235964" cy="2928887"/>
          </a:xfrm>
          <a:effectLst>
            <a:softEdge rad="635000"/>
          </a:effectLst>
        </p:spPr>
      </p:pic>
      <p:sp>
        <p:nvSpPr>
          <p:cNvPr id="19" name="Wave 18">
            <a:extLst>
              <a:ext uri="{FF2B5EF4-FFF2-40B4-BE49-F238E27FC236}">
                <a16:creationId xmlns:a16="http://schemas.microsoft.com/office/drawing/2014/main" id="{0814D74C-5C80-BE36-1985-9DD8CBFE6112}"/>
              </a:ext>
            </a:extLst>
          </p:cNvPr>
          <p:cNvSpPr/>
          <p:nvPr/>
        </p:nvSpPr>
        <p:spPr>
          <a:xfrm>
            <a:off x="2706625" y="106921"/>
            <a:ext cx="9640823" cy="6644158"/>
          </a:xfrm>
          <a:prstGeom prst="wave">
            <a:avLst>
              <a:gd name="adj1" fmla="val 12500"/>
              <a:gd name="adj2" fmla="val -4981"/>
            </a:avLst>
          </a:prstGeom>
          <a:blipFill dpi="0"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KNN is a simple and effective classification algorithm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classifies new data points  based on the majority label of their K nearest </a:t>
            </a:r>
            <a:r>
              <a:rPr lang="en-US" sz="2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neighbour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K=3 was used</a:t>
            </a:r>
            <a:endParaRPr lang="en-IN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843A0-A8D0-A231-8C4D-F5F7BC5E2112}"/>
              </a:ext>
            </a:extLst>
          </p:cNvPr>
          <p:cNvSpPr txBox="1"/>
          <p:nvPr/>
        </p:nvSpPr>
        <p:spPr>
          <a:xfrm>
            <a:off x="9665208" y="6473951"/>
            <a:ext cx="252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@SravanthiKomanduri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02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1664-2C31-6E11-B0AA-897ABB8DA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329184"/>
            <a:ext cx="7135368" cy="71323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Arial Black" panose="020B0A04020102020204" pitchFamily="34" charset="0"/>
              </a:rPr>
              <a:t>IRIS FLOWER CONFUSION MATRIX </a:t>
            </a:r>
            <a:endParaRPr lang="en-IN" sz="2800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Content Placeholder 4" descr="A screenshot of a graph">
            <a:extLst>
              <a:ext uri="{FF2B5EF4-FFF2-40B4-BE49-F238E27FC236}">
                <a16:creationId xmlns:a16="http://schemas.microsoft.com/office/drawing/2014/main" id="{3354A523-E1CB-987C-1BB8-22E689EA3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272" y="457200"/>
            <a:ext cx="4105656" cy="3319272"/>
          </a:xfrm>
        </p:spPr>
      </p:pic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0A4D12F1-25AB-D933-6F17-5768B2141467}"/>
              </a:ext>
            </a:extLst>
          </p:cNvPr>
          <p:cNvSpPr/>
          <p:nvPr/>
        </p:nvSpPr>
        <p:spPr>
          <a:xfrm>
            <a:off x="195073" y="978408"/>
            <a:ext cx="7498080" cy="5568696"/>
          </a:xfrm>
          <a:prstGeom prst="round2DiagRect">
            <a:avLst/>
          </a:prstGeom>
          <a:blipFill dpi="0"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Confusion Matrix used to evaluate the performance of a classification model trained on the Iris dataset.</a:t>
            </a:r>
          </a:p>
          <a:p>
            <a:pPr algn="just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rows represent Actual classes ,and the columns        represent Predicted classes .</a:t>
            </a:r>
          </a:p>
          <a:p>
            <a:pPr algn="just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Confusion matrix displays how accurately the model predicts each Iris Species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All 10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setosa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 flowers are correctly classified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All 9 versicolor flowers are correctly classified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All 11 virginica flowers are correctly classified </a:t>
            </a:r>
          </a:p>
          <a:p>
            <a:pPr algn="just"/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This means the model achieved 100% accuracy on the test data, indicating on the test data that it perfectly distinguishes between the three species based on the feature used.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7EB30201-F5F8-3CA3-E873-2758DD5D02E0}"/>
              </a:ext>
            </a:extLst>
          </p:cNvPr>
          <p:cNvSpPr/>
          <p:nvPr/>
        </p:nvSpPr>
        <p:spPr>
          <a:xfrm>
            <a:off x="8404860" y="3785616"/>
            <a:ext cx="3264408" cy="2761488"/>
          </a:xfrm>
          <a:prstGeom prst="flowChartConnector">
            <a:avLst/>
          </a:prstGeom>
          <a:blipFill dpi="0"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B050"/>
            </a:solidFill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5B3E1B-7CB0-A7BF-E5DE-8DAC25FF8785}"/>
              </a:ext>
            </a:extLst>
          </p:cNvPr>
          <p:cNvSpPr txBox="1"/>
          <p:nvPr/>
        </p:nvSpPr>
        <p:spPr>
          <a:xfrm>
            <a:off x="9610344" y="6547104"/>
            <a:ext cx="2651760" cy="37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@SravanthiKomanduri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2601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4ABB9-7CB8-9462-B7BF-4B4A112D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37744"/>
            <a:ext cx="10457786" cy="578894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Arial Black" panose="020B0A04020102020204" pitchFamily="34" charset="0"/>
              </a:rPr>
              <a:t>Scatter Plot Sepal Length vs Petal Length (Iris Species</a:t>
            </a:r>
            <a:r>
              <a:rPr lang="en-US" sz="2400" b="1" dirty="0">
                <a:solidFill>
                  <a:srgbClr val="FFFF00"/>
                </a:solidFill>
                <a:latin typeface="Arial Black" panose="020B0A04020102020204" pitchFamily="34" charset="0"/>
              </a:rPr>
              <a:t>)</a:t>
            </a:r>
            <a:endParaRPr lang="en-IN" sz="2400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Content Placeholder 5" descr="A graph of different species">
            <a:extLst>
              <a:ext uri="{FF2B5EF4-FFF2-40B4-BE49-F238E27FC236}">
                <a16:creationId xmlns:a16="http://schemas.microsoft.com/office/drawing/2014/main" id="{E217AD71-8458-8AEF-C0C6-970A783CF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8" y="1133328"/>
            <a:ext cx="4020116" cy="2677452"/>
          </a:xfrm>
        </p:spPr>
      </p:pic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DBB71380-C8C7-8AB1-ABFE-DD51488BEDBA}"/>
              </a:ext>
            </a:extLst>
          </p:cNvPr>
          <p:cNvSpPr/>
          <p:nvPr/>
        </p:nvSpPr>
        <p:spPr>
          <a:xfrm>
            <a:off x="4197096" y="704089"/>
            <a:ext cx="7817924" cy="6100834"/>
          </a:xfrm>
          <a:prstGeom prst="round2DiagRect">
            <a:avLst>
              <a:gd name="adj1" fmla="val 16667"/>
              <a:gd name="adj2" fmla="val 2452"/>
            </a:avLst>
          </a:prstGeom>
          <a:blipFill dpi="0"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Arial Black" panose="020B0A04020102020204" pitchFamily="34" charset="0"/>
              </a:rPr>
              <a:t>The Scatter plot visualization the relationship between Sepal Length (cm) and Petal Length (cm) for three Iris flower species </a:t>
            </a:r>
          </a:p>
          <a:p>
            <a:r>
              <a:rPr lang="en-US" b="1" dirty="0" err="1">
                <a:latin typeface="Arial Black" panose="020B0A04020102020204" pitchFamily="34" charset="0"/>
              </a:rPr>
              <a:t>setosa</a:t>
            </a:r>
            <a:r>
              <a:rPr lang="en-US" b="1" dirty="0">
                <a:latin typeface="Arial Black" panose="020B0A04020102020204" pitchFamily="34" charset="0"/>
              </a:rPr>
              <a:t> (red) ,versicolor (blue) ,virginica (green) </a:t>
            </a:r>
          </a:p>
          <a:p>
            <a:r>
              <a:rPr lang="en-US" b="1" dirty="0">
                <a:latin typeface="Arial Black" panose="020B0A04020102020204" pitchFamily="34" charset="0"/>
              </a:rPr>
              <a:t>The scatter plot represents how the sepal length and petal length vary across the three iris flower species </a:t>
            </a:r>
          </a:p>
          <a:p>
            <a:r>
              <a:rPr lang="en-US" b="1" dirty="0">
                <a:latin typeface="Arial Black" panose="020B0A04020102020204" pitchFamily="34" charset="0"/>
              </a:rPr>
              <a:t>Each color corresponds to a specific species </a:t>
            </a:r>
          </a:p>
          <a:p>
            <a:r>
              <a:rPr lang="en-US" b="1" dirty="0">
                <a:latin typeface="Arial Black" panose="020B0A04020102020204" pitchFamily="34" charset="0"/>
              </a:rPr>
              <a:t>We can clearly observe that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Iris </a:t>
            </a:r>
            <a:r>
              <a:rPr lang="en-US" b="1" dirty="0" err="1">
                <a:latin typeface="Arial Black" panose="020B0A04020102020204" pitchFamily="34" charset="0"/>
              </a:rPr>
              <a:t>setosa</a:t>
            </a:r>
            <a:r>
              <a:rPr lang="en-US" b="1" dirty="0">
                <a:latin typeface="Arial Black" panose="020B0A04020102020204" pitchFamily="34" charset="0"/>
              </a:rPr>
              <a:t> (red) has the smallest petal length and is distinctly separated from the other species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Black" panose="020B0A04020102020204" pitchFamily="34" charset="0"/>
              </a:rPr>
              <a:t>Iris Versicolor (blue) and Iris Virginica (green) overlap slightly but generally have longer petals as the sepal length increases </a:t>
            </a:r>
            <a:endParaRPr lang="en-IN" b="1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Arial Black" panose="020B0A04020102020204" pitchFamily="34" charset="0"/>
              </a:rPr>
              <a:t>This visualization helps us understand that petal and sepal measurements can be strong indicators for classifying Iris species </a:t>
            </a:r>
            <a:endParaRPr lang="en-US" b="1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845B47-A4EB-3EB0-AB51-730554D7F7CC}"/>
              </a:ext>
            </a:extLst>
          </p:cNvPr>
          <p:cNvSpPr txBox="1"/>
          <p:nvPr/>
        </p:nvSpPr>
        <p:spPr>
          <a:xfrm>
            <a:off x="9673604" y="6435590"/>
            <a:ext cx="277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@SravanthiKomanduri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4964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0B2F-DF6A-1E07-325D-7184EA02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93290"/>
            <a:ext cx="4287956" cy="52111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CONCLUSIONS </a:t>
            </a:r>
            <a:endParaRPr lang="en-IN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Content Placeholder 6" descr="A group of yellow flowers">
            <a:extLst>
              <a:ext uri="{FF2B5EF4-FFF2-40B4-BE49-F238E27FC236}">
                <a16:creationId xmlns:a16="http://schemas.microsoft.com/office/drawing/2014/main" id="{26550F63-9A8F-C7C9-CA12-B97EC0EEC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91" y="4254708"/>
            <a:ext cx="3982065" cy="2613748"/>
          </a:xfrm>
          <a:ln>
            <a:solidFill>
              <a:srgbClr val="002060"/>
            </a:solidFill>
          </a:ln>
          <a:effectLst>
            <a:softEdge rad="127000"/>
          </a:effectLst>
        </p:spPr>
      </p:pic>
      <p:sp>
        <p:nvSpPr>
          <p:cNvPr id="4" name="Teardrop 3">
            <a:extLst>
              <a:ext uri="{FF2B5EF4-FFF2-40B4-BE49-F238E27FC236}">
                <a16:creationId xmlns:a16="http://schemas.microsoft.com/office/drawing/2014/main" id="{D9DD5BD8-5005-EF0B-2708-38D639A2C02F}"/>
              </a:ext>
            </a:extLst>
          </p:cNvPr>
          <p:cNvSpPr/>
          <p:nvPr/>
        </p:nvSpPr>
        <p:spPr>
          <a:xfrm>
            <a:off x="3172968" y="196645"/>
            <a:ext cx="8915400" cy="6661355"/>
          </a:xfrm>
          <a:prstGeom prst="teardrop">
            <a:avLst>
              <a:gd name="adj" fmla="val 104076"/>
            </a:avLst>
          </a:prstGeom>
          <a:blipFill dpi="0"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 Black" panose="020B0A04020102020204" pitchFamily="34" charset="0"/>
              </a:rPr>
              <a:t>The Scatter plot visually separates  the species based on petal and sepal measurements 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 Black" panose="020B0A04020102020204" pitchFamily="34" charset="0"/>
              </a:rPr>
              <a:t>The Confusion Matrix confirms that the trained machine learning model accurately classified all iris species with 100% accuracy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 Black" panose="020B0A04020102020204" pitchFamily="34" charset="0"/>
              </a:rPr>
              <a:t>KNN is a simple yet powerful algorithm for classification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 Black" panose="020B0A04020102020204" pitchFamily="34" charset="0"/>
              </a:rPr>
              <a:t>High accuracy achieved with minimal preprocessing </a:t>
            </a:r>
          </a:p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17502-5ED0-EC1A-AB67-8E485B404A3F}"/>
              </a:ext>
            </a:extLst>
          </p:cNvPr>
          <p:cNvSpPr txBox="1"/>
          <p:nvPr/>
        </p:nvSpPr>
        <p:spPr>
          <a:xfrm>
            <a:off x="9596285" y="6499123"/>
            <a:ext cx="2618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@SravanthiKomanduri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302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583</TotalTime>
  <Words>577</Words>
  <Application>Microsoft Office PowerPoint</Application>
  <PresentationFormat>Widescreen</PresentationFormat>
  <Paragraphs>68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Calibri</vt:lpstr>
      <vt:lpstr>Cambria</vt:lpstr>
      <vt:lpstr>Trebuchet MS</vt:lpstr>
      <vt:lpstr>Wingdings 3</vt:lpstr>
      <vt:lpstr>Facet</vt:lpstr>
      <vt:lpstr>   IRIS FLOWER CLASSIFICATION </vt:lpstr>
      <vt:lpstr>INTRODUCTION</vt:lpstr>
      <vt:lpstr>PROJECT OBJECTIVE  </vt:lpstr>
      <vt:lpstr>   DATASET DETAILS </vt:lpstr>
      <vt:lpstr>PROJECT STEPS</vt:lpstr>
      <vt:lpstr>Model Used : K-Nearest Neighbour (KNN)</vt:lpstr>
      <vt:lpstr>IRIS FLOWER CONFUSION MATRIX </vt:lpstr>
      <vt:lpstr>Scatter Plot Sepal Length vs Petal Length (Iris Species)</vt:lpstr>
      <vt:lpstr>CONCLUSIONS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Sravanthi Komanduri</dc:creator>
  <cp:lastModifiedBy>Sravanthi Komanduri</cp:lastModifiedBy>
  <cp:revision>17</cp:revision>
  <dcterms:created xsi:type="dcterms:W3CDTF">2025-10-17T08:46:48Z</dcterms:created>
  <dcterms:modified xsi:type="dcterms:W3CDTF">2025-10-23T08:30:31Z</dcterms:modified>
</cp:coreProperties>
</file>